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61" r:id="rId4"/>
    <p:sldId id="259" r:id="rId5"/>
    <p:sldId id="263" r:id="rId6"/>
    <p:sldId id="264" r:id="rId7"/>
    <p:sldId id="257" r:id="rId8"/>
    <p:sldId id="258" r:id="rId9"/>
    <p:sldId id="262" r:id="rId10"/>
    <p:sldId id="265" r:id="rId11"/>
    <p:sldId id="266" r:id="rId12"/>
    <p:sldId id="267" r:id="rId13"/>
    <p:sldId id="268" r:id="rId14"/>
    <p:sldId id="271" r:id="rId15"/>
    <p:sldId id="270" r:id="rId16"/>
    <p:sldId id="269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202" d="100"/>
          <a:sy n="202" d="100"/>
        </p:scale>
        <p:origin x="4914" y="1776"/>
      </p:cViewPr>
      <p:guideLst>
        <p:guide orient="horz" pos="89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1CD47-CA95-4C31-A54B-32E7385E35D3}" type="datetimeFigureOut">
              <a:rPr lang="pt-BR" smtClean="0"/>
              <a:t>30/03/2019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0828D-8DA5-4B6B-B5C1-226E2CEC386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0351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0828D-8DA5-4B6B-B5C1-226E2CEC386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8339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6083-A811-4AA7-AFBE-2943037E4FF6}" type="datetimeFigureOut">
              <a:rPr lang="pt-BR" smtClean="0"/>
              <a:t>30/03/2019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EBC2-1B7F-4A9A-8226-A02FEB17176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445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6083-A811-4AA7-AFBE-2943037E4FF6}" type="datetimeFigureOut">
              <a:rPr lang="pt-BR" smtClean="0"/>
              <a:t>30/03/2019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EBC2-1B7F-4A9A-8226-A02FEB17176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7018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6083-A811-4AA7-AFBE-2943037E4FF6}" type="datetimeFigureOut">
              <a:rPr lang="pt-BR" smtClean="0"/>
              <a:t>30/03/2019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EBC2-1B7F-4A9A-8226-A02FEB17176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99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6083-A811-4AA7-AFBE-2943037E4FF6}" type="datetimeFigureOut">
              <a:rPr lang="pt-BR" smtClean="0"/>
              <a:t>30/03/2019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EBC2-1B7F-4A9A-8226-A02FEB17176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013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6083-A811-4AA7-AFBE-2943037E4FF6}" type="datetimeFigureOut">
              <a:rPr lang="pt-BR" smtClean="0"/>
              <a:t>30/03/2019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EBC2-1B7F-4A9A-8226-A02FEB17176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96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6083-A811-4AA7-AFBE-2943037E4FF6}" type="datetimeFigureOut">
              <a:rPr lang="pt-BR" smtClean="0"/>
              <a:t>30/03/2019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EBC2-1B7F-4A9A-8226-A02FEB17176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897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6083-A811-4AA7-AFBE-2943037E4FF6}" type="datetimeFigureOut">
              <a:rPr lang="pt-BR" smtClean="0"/>
              <a:t>30/03/2019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EBC2-1B7F-4A9A-8226-A02FEB17176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05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6083-A811-4AA7-AFBE-2943037E4FF6}" type="datetimeFigureOut">
              <a:rPr lang="pt-BR" smtClean="0"/>
              <a:t>30/03/2019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EBC2-1B7F-4A9A-8226-A02FEB17176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0004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6083-A811-4AA7-AFBE-2943037E4FF6}" type="datetimeFigureOut">
              <a:rPr lang="pt-BR" smtClean="0"/>
              <a:t>30/03/2019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EBC2-1B7F-4A9A-8226-A02FEB17176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3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6083-A811-4AA7-AFBE-2943037E4FF6}" type="datetimeFigureOut">
              <a:rPr lang="pt-BR" smtClean="0"/>
              <a:t>30/03/2019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EBC2-1B7F-4A9A-8226-A02FEB17176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889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6083-A811-4AA7-AFBE-2943037E4FF6}" type="datetimeFigureOut">
              <a:rPr lang="pt-BR" smtClean="0"/>
              <a:t>30/03/2019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EBC2-1B7F-4A9A-8226-A02FEB17176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169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A6083-A811-4AA7-AFBE-2943037E4FF6}" type="datetimeFigureOut">
              <a:rPr lang="pt-BR" smtClean="0"/>
              <a:t>30/03/2019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7EBC2-1B7F-4A9A-8226-A02FEB17176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93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32434"/>
            <a:ext cx="9144000" cy="27051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796" y="1932434"/>
            <a:ext cx="287655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2800619"/>
            <a:ext cx="5279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Fraternidade e Políticas Públicas</a:t>
            </a:r>
            <a:endParaRPr lang="pt-BR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79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455" y="1628800"/>
            <a:ext cx="6181725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205172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latin typeface="Times New Roman" pitchFamily="18" charset="0"/>
                <a:cs typeface="Times New Roman" pitchFamily="18" charset="0"/>
              </a:rPr>
              <a:t>Mobilidade/Acessibilidade </a:t>
            </a:r>
            <a:endParaRPr lang="pt-BR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233772" y="-25206"/>
            <a:ext cx="8910228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atin typeface="Times New Roman" pitchFamily="18" charset="0"/>
                <a:cs typeface="Times New Roman" pitchFamily="18" charset="0"/>
              </a:rPr>
              <a:t>COMUNIDADE  URBANA-Paróquias</a:t>
            </a:r>
            <a:endParaRPr lang="pt-B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75885"/>
            <a:ext cx="9144000" cy="1320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angle 5"/>
          <p:cNvSpPr/>
          <p:nvPr/>
        </p:nvSpPr>
        <p:spPr>
          <a:xfrm>
            <a:off x="2211416" y="1208946"/>
            <a:ext cx="4232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Mobilidade/Acessibilidade</a:t>
            </a:r>
            <a:endParaRPr lang="pt-BR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483768" y="2132856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Sinalizações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Segurança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Pontos de ônibus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30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9" y="620688"/>
            <a:ext cx="574357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205172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Times New Roman" pitchFamily="18" charset="0"/>
                <a:cs typeface="Times New Roman" pitchFamily="18" charset="0"/>
              </a:rPr>
              <a:t>Meio Ambiente </a:t>
            </a:r>
            <a:endParaRPr lang="pt-BR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33772" y="-25206"/>
            <a:ext cx="8910228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atin typeface="Times New Roman" pitchFamily="18" charset="0"/>
                <a:cs typeface="Times New Roman" pitchFamily="18" charset="0"/>
              </a:rPr>
              <a:t>COMUNIDADE  URBANA-Paróquias</a:t>
            </a:r>
            <a:endParaRPr lang="pt-B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75885"/>
            <a:ext cx="9144000" cy="1320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016" y="2605204"/>
            <a:ext cx="2647229" cy="178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347" y="876091"/>
            <a:ext cx="2721456" cy="197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103" y="4281881"/>
            <a:ext cx="42862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12955"/>
            <a:ext cx="2607376" cy="260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88224" y="4266603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Ineficiência de Drenagem e escoamento de águas da chuva</a:t>
            </a:r>
            <a:endParaRPr lang="pt-BR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6969" y="410734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Calçadas com revestimentos inadequados e sem padronização</a:t>
            </a:r>
            <a:endParaRPr lang="pt-BR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92080" y="1602378"/>
            <a:ext cx="3584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Meio Ambiente/Lugar</a:t>
            </a:r>
            <a:endParaRPr lang="pt-BR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301649" y="1084593"/>
            <a:ext cx="2782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Praças: Bancos/Canteiros/Playground/Iluminação</a:t>
            </a:r>
            <a:endParaRPr lang="pt-BR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258677" y="3789187"/>
            <a:ext cx="2782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Acessibilidade Adequada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23207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05172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Sociais</a:t>
            </a:r>
            <a:endParaRPr lang="pt-BR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33772" y="-25206"/>
            <a:ext cx="8910228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atin typeface="Times New Roman" pitchFamily="18" charset="0"/>
                <a:cs typeface="Times New Roman" pitchFamily="18" charset="0"/>
              </a:rPr>
              <a:t>COMUNIDADE  URBANA-Paróquias</a:t>
            </a:r>
            <a:endParaRPr lang="pt-B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75885"/>
            <a:ext cx="9144000" cy="1320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028" y="5949280"/>
            <a:ext cx="241935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085" y="2109167"/>
            <a:ext cx="6891740" cy="3984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628" y="1383485"/>
            <a:ext cx="6278795" cy="254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Up-Down Arrow 5"/>
          <p:cNvSpPr/>
          <p:nvPr/>
        </p:nvSpPr>
        <p:spPr>
          <a:xfrm>
            <a:off x="4427984" y="1628800"/>
            <a:ext cx="821041" cy="1024933"/>
          </a:xfrm>
          <a:prstGeom prst="up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6"/>
          <p:cNvSpPr txBox="1"/>
          <p:nvPr/>
        </p:nvSpPr>
        <p:spPr>
          <a:xfrm>
            <a:off x="4852858" y="1259468"/>
            <a:ext cx="2835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Moradores de Rua</a:t>
            </a:r>
            <a:endParaRPr lang="pt-BR" dirty="0"/>
          </a:p>
        </p:txBody>
      </p:sp>
      <p:sp>
        <p:nvSpPr>
          <p:cNvPr id="8" name="Rectangle 7"/>
          <p:cNvSpPr/>
          <p:nvPr/>
        </p:nvSpPr>
        <p:spPr>
          <a:xfrm>
            <a:off x="2109628" y="990852"/>
            <a:ext cx="1794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Aspectos Sociais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88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75885"/>
            <a:ext cx="9144000" cy="1320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164" y="807924"/>
            <a:ext cx="4063150" cy="605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ft-Right Arrow 5"/>
          <p:cNvSpPr/>
          <p:nvPr/>
        </p:nvSpPr>
        <p:spPr>
          <a:xfrm>
            <a:off x="4788024" y="1939594"/>
            <a:ext cx="693603" cy="288032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3870321" y="1656208"/>
            <a:ext cx="818565" cy="8548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Box 7"/>
          <p:cNvSpPr txBox="1"/>
          <p:nvPr/>
        </p:nvSpPr>
        <p:spPr>
          <a:xfrm>
            <a:off x="5724128" y="1603612"/>
            <a:ext cx="34198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t-BR" sz="1200" b="1" dirty="0" smtClean="0">
                <a:latin typeface="Times New Roman" pitchFamily="18" charset="0"/>
                <a:cs typeface="Times New Roman" pitchFamily="18" charset="0"/>
              </a:rPr>
              <a:t>O acesso até a Comunidade é por estrada Vicinal? </a:t>
            </a:r>
          </a:p>
          <a:p>
            <a:pPr marL="342900" indent="-342900" algn="just">
              <a:buFont typeface="+mj-lt"/>
              <a:buAutoNum type="arabicPeriod"/>
            </a:pPr>
            <a:endParaRPr lang="pt-BR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1200" b="1" dirty="0" smtClean="0">
                <a:latin typeface="Times New Roman" pitchFamily="18" charset="0"/>
                <a:cs typeface="Times New Roman" pitchFamily="18" charset="0"/>
              </a:rPr>
              <a:t>Qual o estado da estrada? É pavimentada? É iluminada?</a:t>
            </a:r>
          </a:p>
          <a:p>
            <a:pPr marL="342900" indent="-342900" algn="just">
              <a:buFont typeface="+mj-lt"/>
              <a:buAutoNum type="arabicPeriod"/>
            </a:pPr>
            <a:endParaRPr lang="pt-BR" sz="12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1200" b="1" dirty="0" smtClean="0">
                <a:latin typeface="Times New Roman" pitchFamily="18" charset="0"/>
                <a:cs typeface="Times New Roman" pitchFamily="18" charset="0"/>
              </a:rPr>
              <a:t>Existe Rio ou córrego no entorno da Igreja da Comunidade? Há esgoto jogado diretamente no rio?</a:t>
            </a:r>
          </a:p>
          <a:p>
            <a:pPr marL="342900" indent="-342900" algn="just">
              <a:buFont typeface="+mj-lt"/>
              <a:buAutoNum type="arabicPeriod"/>
            </a:pPr>
            <a:endParaRPr lang="pt-BR" sz="12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1200" b="1" dirty="0" smtClean="0">
                <a:latin typeface="Times New Roman" pitchFamily="18" charset="0"/>
                <a:cs typeface="Times New Roman" pitchFamily="18" charset="0"/>
              </a:rPr>
              <a:t>Existe Ponte para acessar a Igreja da Comunidade? Qual o estado da Ponte?</a:t>
            </a:r>
          </a:p>
          <a:p>
            <a:pPr marL="342900" indent="-342900" algn="just">
              <a:buFont typeface="+mj-lt"/>
              <a:buAutoNum type="arabicPeriod"/>
            </a:pPr>
            <a:endParaRPr lang="pt-BR" sz="12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pt-BR" sz="12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1200" b="1" dirty="0" smtClean="0">
                <a:latin typeface="Times New Roman" pitchFamily="18" charset="0"/>
                <a:cs typeface="Times New Roman" pitchFamily="18" charset="0"/>
              </a:rPr>
              <a:t>Existem Postos de Saúde, Escolas, bancos ou outras edificações perto da igreja da Comunidade? Funcionam adequadamente?</a:t>
            </a:r>
          </a:p>
          <a:p>
            <a:pPr marL="342900" indent="-342900" algn="just">
              <a:buFont typeface="+mj-lt"/>
              <a:buAutoNum type="arabicPeriod"/>
            </a:pPr>
            <a:endParaRPr lang="pt-BR" sz="12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pt-BR" sz="12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1200" b="1" dirty="0" smtClean="0">
                <a:latin typeface="Times New Roman" pitchFamily="18" charset="0"/>
                <a:cs typeface="Times New Roman" pitchFamily="18" charset="0"/>
              </a:rPr>
              <a:t>Existem encostas na vizinhança da Igreja da Comunidade?</a:t>
            </a:r>
          </a:p>
          <a:p>
            <a:pPr marL="342900" indent="-342900" algn="just">
              <a:buFont typeface="+mj-lt"/>
              <a:buAutoNum type="arabicPeriod"/>
            </a:pPr>
            <a:endParaRPr lang="pt-BR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1200" b="1" dirty="0" smtClean="0">
                <a:latin typeface="Times New Roman" pitchFamily="18" charset="0"/>
                <a:cs typeface="Times New Roman" pitchFamily="18" charset="0"/>
              </a:rPr>
              <a:t>Há facilidade na comunicação por telefone na Comunidade e outros locais?</a:t>
            </a:r>
          </a:p>
          <a:p>
            <a:pPr marL="342900" indent="-342900" algn="just">
              <a:buFont typeface="+mj-lt"/>
              <a:buAutoNum type="arabicPeriod"/>
            </a:pPr>
            <a:endParaRPr lang="pt-BR" sz="12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1200" b="1" dirty="0" smtClean="0">
                <a:latin typeface="Times New Roman" pitchFamily="18" charset="0"/>
                <a:cs typeface="Times New Roman" pitchFamily="18" charset="0"/>
              </a:rPr>
              <a:t> Quais as dificuldades existentes na vizinhança da Igreja da Comunidade?</a:t>
            </a:r>
          </a:p>
          <a:p>
            <a:pPr algn="just"/>
            <a:endParaRPr lang="pt-BR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54197" y="1624124"/>
            <a:ext cx="45719" cy="49012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205172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MeioAmbiente/Social </a:t>
            </a:r>
            <a:endParaRPr lang="pt-BR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33772" y="-25206"/>
            <a:ext cx="8910228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atin typeface="Times New Roman" pitchFamily="18" charset="0"/>
                <a:cs typeface="Times New Roman" pitchFamily="18" charset="0"/>
              </a:rPr>
              <a:t>COMUNIDADE  RURAL-Paróquias</a:t>
            </a:r>
            <a:endParaRPr lang="pt-BR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31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384" y="807924"/>
            <a:ext cx="4063150" cy="605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75885"/>
            <a:ext cx="9144000" cy="1320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05172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MeioAmbiente/Social </a:t>
            </a:r>
            <a:endParaRPr lang="pt-BR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33772" y="-25206"/>
            <a:ext cx="8910228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atin typeface="Times New Roman" pitchFamily="18" charset="0"/>
                <a:cs typeface="Times New Roman" pitchFamily="18" charset="0"/>
              </a:rPr>
              <a:t>COMUNIDADE  RURAL-Paróquias</a:t>
            </a:r>
            <a:endParaRPr lang="pt-BR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043241"/>
              </p:ext>
            </p:extLst>
          </p:nvPr>
        </p:nvGraphicFramePr>
        <p:xfrm>
          <a:off x="5483746" y="864669"/>
          <a:ext cx="4244999" cy="6007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Acrobat Document" r:id="rId4" imgW="5667037" imgH="8019809" progId="AcroExch.Document.DC">
                  <p:embed/>
                </p:oleObj>
              </mc:Choice>
              <mc:Fallback>
                <p:oleObj name="Acrobat Document" r:id="rId4" imgW="5667037" imgH="801980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3746" y="864669"/>
                        <a:ext cx="4244999" cy="6007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Left-Right Arrow 37"/>
          <p:cNvSpPr/>
          <p:nvPr/>
        </p:nvSpPr>
        <p:spPr>
          <a:xfrm>
            <a:off x="4467662" y="1960689"/>
            <a:ext cx="693603" cy="288032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Oval 38"/>
          <p:cNvSpPr/>
          <p:nvPr/>
        </p:nvSpPr>
        <p:spPr>
          <a:xfrm>
            <a:off x="3549959" y="1677303"/>
            <a:ext cx="818565" cy="8548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60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8637" y="1556792"/>
            <a:ext cx="9162637" cy="7920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ctangle 1"/>
          <p:cNvSpPr/>
          <p:nvPr/>
        </p:nvSpPr>
        <p:spPr>
          <a:xfrm>
            <a:off x="340912" y="867424"/>
            <a:ext cx="7039399" cy="29732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que  faremos com as informações que levantarmos?</a:t>
            </a:r>
            <a:endParaRPr lang="pt-B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7280" y="11663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Fraternidade e Políticas Públicas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37" y="2603471"/>
            <a:ext cx="9162637" cy="372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55679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Mapeamento Cadastral da Diocese de Cachoeiro de Itapemirim: Diagnóstico Sócio-Cultural para buscarmos os direitos e diretrizes para o bem comum, junto às instituições responsáveis.</a:t>
            </a:r>
            <a:endParaRPr lang="pt-B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95736" y="2128991"/>
            <a:ext cx="4543401" cy="454340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ight Arrow 6"/>
          <p:cNvSpPr/>
          <p:nvPr/>
        </p:nvSpPr>
        <p:spPr>
          <a:xfrm>
            <a:off x="6739137" y="4221088"/>
            <a:ext cx="641174" cy="57606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ight Arrow 9"/>
          <p:cNvSpPr/>
          <p:nvPr/>
        </p:nvSpPr>
        <p:spPr>
          <a:xfrm rot="10800000">
            <a:off x="1554562" y="4215071"/>
            <a:ext cx="641174" cy="57606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ight Arrow 10"/>
          <p:cNvSpPr/>
          <p:nvPr/>
        </p:nvSpPr>
        <p:spPr>
          <a:xfrm rot="19800000">
            <a:off x="6503155" y="3001422"/>
            <a:ext cx="641174" cy="57606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ight Arrow 11"/>
          <p:cNvSpPr/>
          <p:nvPr/>
        </p:nvSpPr>
        <p:spPr>
          <a:xfrm rot="12323840">
            <a:off x="1875148" y="2927189"/>
            <a:ext cx="641174" cy="57606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ight Arrow 12"/>
          <p:cNvSpPr/>
          <p:nvPr/>
        </p:nvSpPr>
        <p:spPr>
          <a:xfrm rot="2062047">
            <a:off x="6418549" y="5431899"/>
            <a:ext cx="641174" cy="57606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ight Arrow 13"/>
          <p:cNvSpPr/>
          <p:nvPr/>
        </p:nvSpPr>
        <p:spPr>
          <a:xfrm rot="8790669">
            <a:off x="1945022" y="5437293"/>
            <a:ext cx="641174" cy="57606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extBox 8"/>
          <p:cNvSpPr txBox="1"/>
          <p:nvPr/>
        </p:nvSpPr>
        <p:spPr>
          <a:xfrm>
            <a:off x="6933050" y="2587329"/>
            <a:ext cx="2367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Instituições/Organizações</a:t>
            </a:r>
          </a:p>
          <a:p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Universidades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65842" y="4108303"/>
            <a:ext cx="1898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Justiça</a:t>
            </a:r>
          </a:p>
          <a:p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Ministérios Públicos</a:t>
            </a:r>
            <a:endParaRPr lang="pt-B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59724" y="5556048"/>
            <a:ext cx="1898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Policia Militar</a:t>
            </a:r>
          </a:p>
          <a:p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Policia Civil</a:t>
            </a:r>
          </a:p>
          <a:p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Corpo de Bombeiros</a:t>
            </a:r>
            <a:endParaRPr lang="pt-B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977" y="2879717"/>
            <a:ext cx="2580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Governo Federal</a:t>
            </a:r>
            <a:endParaRPr lang="pt-B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8638" y="3959851"/>
            <a:ext cx="2580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Governo Estadual/ES</a:t>
            </a:r>
            <a:endParaRPr lang="pt-B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976" y="5650863"/>
            <a:ext cx="2580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Governo Municipal/ES</a:t>
            </a:r>
            <a:endParaRPr lang="pt-B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6" y="0"/>
            <a:ext cx="1220733" cy="163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9073"/>
            <a:ext cx="1222511" cy="121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72952" y="4293096"/>
            <a:ext cx="7412360" cy="1237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Diocese de Cachoeiro de Itapemirim </a:t>
            </a:r>
          </a:p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Comissão Diocesana de Bens Culturais da Igreja</a:t>
            </a:r>
          </a:p>
          <a:p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pt-BR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pt-BR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 30 de Março de 2019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pt-BR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pt-BR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67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606" y="414083"/>
            <a:ext cx="8496468" cy="345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1" y="-99392"/>
            <a:ext cx="5218044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72" y="3912469"/>
            <a:ext cx="3931027" cy="294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Corinha\Desktop\Sem títul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1" y="-99391"/>
            <a:ext cx="344465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-99391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Times New Roman" pitchFamily="18" charset="0"/>
                <a:cs typeface="Times New Roman" pitchFamily="18" charset="0"/>
              </a:rPr>
              <a:t>Diocese de Cachoeiro de Itapemirim</a:t>
            </a:r>
            <a:endParaRPr lang="pt-BR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73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8177" y="3518143"/>
            <a:ext cx="4806201" cy="4149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-18177" y="3140968"/>
            <a:ext cx="9162177" cy="3771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5508104" y="2708920"/>
            <a:ext cx="3635896" cy="4320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1"/>
          <p:cNvSpPr txBox="1"/>
          <p:nvPr/>
        </p:nvSpPr>
        <p:spPr>
          <a:xfrm>
            <a:off x="107504" y="188640"/>
            <a:ext cx="891022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Vulnerabilidade:</a:t>
            </a:r>
          </a:p>
          <a:p>
            <a:r>
              <a:rPr lang="pt-BR" sz="2400" dirty="0" smtClean="0"/>
              <a:t>				</a:t>
            </a:r>
            <a:r>
              <a:rPr lang="pt-BR" sz="2400" b="1" dirty="0" smtClean="0"/>
              <a:t>Fraqueza</a:t>
            </a:r>
            <a:endParaRPr lang="pt-BR" sz="2400" b="1" dirty="0"/>
          </a:p>
          <a:p>
            <a:r>
              <a:rPr lang="pt-BR" sz="2400" b="1" dirty="0" smtClean="0"/>
              <a:t>				Insegurança</a:t>
            </a:r>
            <a:endParaRPr lang="pt-BR" sz="2400" b="1" dirty="0"/>
          </a:p>
          <a:p>
            <a:r>
              <a:rPr lang="pt-BR" sz="2400" b="1" dirty="0" smtClean="0"/>
              <a:t>				Instabilidade</a:t>
            </a:r>
            <a:endParaRPr lang="pt-BR" sz="2400" b="1" dirty="0"/>
          </a:p>
          <a:p>
            <a:r>
              <a:rPr lang="pt-BR" sz="2400" b="1" dirty="0" smtClean="0"/>
              <a:t>				Fragilidade</a:t>
            </a:r>
            <a:endParaRPr lang="pt-BR" sz="2400" b="1" dirty="0"/>
          </a:p>
          <a:p>
            <a:r>
              <a:rPr lang="pt-BR" sz="2400" b="1" dirty="0" smtClean="0"/>
              <a:t>				Indefensibilidade</a:t>
            </a:r>
            <a:endParaRPr lang="pt-BR" sz="2400" b="1" dirty="0"/>
          </a:p>
          <a:p>
            <a:endParaRPr lang="pt-BR" sz="2400" dirty="0"/>
          </a:p>
          <a:p>
            <a:pPr algn="just"/>
            <a:r>
              <a:rPr lang="pt-BR" sz="2400" b="1" dirty="0" smtClean="0"/>
              <a:t>“O </a:t>
            </a:r>
            <a:r>
              <a:rPr lang="pt-BR" sz="2400" b="1" dirty="0"/>
              <a:t>conceito de vulnerabilidade social está relacionado com os lugares e indivíduos que estão expostos à exclusão social, ou seja, que vivem à margem da sociedade</a:t>
            </a:r>
            <a:r>
              <a:rPr lang="pt-BR" sz="2400" dirty="0" smtClean="0"/>
              <a:t>.”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b="1" u="sng" dirty="0"/>
              <a:t>Vulnerabilidade social </a:t>
            </a:r>
            <a:r>
              <a:rPr lang="pt-BR" sz="2400" dirty="0"/>
              <a:t>é o conceito que caracteriza a </a:t>
            </a:r>
            <a:r>
              <a:rPr lang="pt-BR" sz="2400" b="1" dirty="0"/>
              <a:t>condição dos grupos de indivíduos que estão a margem da sociedade</a:t>
            </a:r>
            <a:r>
              <a:rPr lang="pt-BR" sz="2400" dirty="0"/>
              <a:t>, ou seja, pessoas ou famílias que estão </a:t>
            </a:r>
            <a:r>
              <a:rPr lang="pt-BR" sz="2400" b="1" dirty="0"/>
              <a:t>em processo de exclusão social, principalmente por fatores socioeconômicos.</a:t>
            </a:r>
            <a:endParaRPr lang="pt-BR" sz="2400" dirty="0"/>
          </a:p>
          <a:p>
            <a:pPr algn="just"/>
            <a:r>
              <a:rPr lang="pt-BR" sz="2400" dirty="0"/>
              <a:t>Algumas das principais características que marcam o estado de vulnerabilidade social são as </a:t>
            </a:r>
            <a:r>
              <a:rPr lang="pt-BR" sz="2400" b="1" dirty="0"/>
              <a:t>condições precárias de moradia e saneamento, os meios de subsistência </a:t>
            </a:r>
            <a:r>
              <a:rPr lang="pt-BR" sz="2400" b="1" dirty="0" smtClean="0"/>
              <a:t>inexistentes...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urved Right Arrow 5"/>
          <p:cNvSpPr/>
          <p:nvPr/>
        </p:nvSpPr>
        <p:spPr>
          <a:xfrm>
            <a:off x="3131840" y="764704"/>
            <a:ext cx="504056" cy="1584176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6228184" y="764704"/>
            <a:ext cx="504056" cy="1584176"/>
          </a:xfrm>
          <a:prstGeom prst="curved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258896" y="149196"/>
            <a:ext cx="2693542" cy="67088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ctangle 28"/>
          <p:cNvSpPr/>
          <p:nvPr/>
        </p:nvSpPr>
        <p:spPr>
          <a:xfrm>
            <a:off x="3191314" y="149195"/>
            <a:ext cx="2811063" cy="670880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246603" y="163597"/>
            <a:ext cx="2693542" cy="669440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Oval 2"/>
          <p:cNvSpPr/>
          <p:nvPr/>
        </p:nvSpPr>
        <p:spPr>
          <a:xfrm>
            <a:off x="3191314" y="2300918"/>
            <a:ext cx="2811063" cy="2794926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67" y="3172044"/>
            <a:ext cx="2326519" cy="130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37" y="457499"/>
            <a:ext cx="2274674" cy="156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229" y="260648"/>
            <a:ext cx="2387963" cy="152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510" y="3408047"/>
            <a:ext cx="2288314" cy="171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487" y="5368298"/>
            <a:ext cx="2227445" cy="135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13" y="5104746"/>
            <a:ext cx="2246798" cy="160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357" y="5140320"/>
            <a:ext cx="2313133" cy="153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257" y="484026"/>
            <a:ext cx="2295566" cy="152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257" y="1924107"/>
            <a:ext cx="2295566" cy="171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74" y="2021836"/>
            <a:ext cx="2274674" cy="156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058" y="2562811"/>
            <a:ext cx="976501" cy="73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4291518" y="1745990"/>
            <a:ext cx="537018" cy="531262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Down Arrow 15"/>
          <p:cNvSpPr/>
          <p:nvPr/>
        </p:nvSpPr>
        <p:spPr>
          <a:xfrm rot="10800000">
            <a:off x="4299888" y="5095844"/>
            <a:ext cx="537018" cy="531262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Down Arrow 16"/>
          <p:cNvSpPr/>
          <p:nvPr/>
        </p:nvSpPr>
        <p:spPr>
          <a:xfrm rot="18196299">
            <a:off x="2885872" y="1544154"/>
            <a:ext cx="537018" cy="1280518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Down Arrow 17"/>
          <p:cNvSpPr/>
          <p:nvPr/>
        </p:nvSpPr>
        <p:spPr>
          <a:xfrm rot="14173942">
            <a:off x="3031967" y="4570132"/>
            <a:ext cx="537018" cy="1349191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Down Arrow 18"/>
          <p:cNvSpPr/>
          <p:nvPr/>
        </p:nvSpPr>
        <p:spPr>
          <a:xfrm rot="17610828">
            <a:off x="2693950" y="2930283"/>
            <a:ext cx="537018" cy="50760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Down Arrow 19"/>
          <p:cNvSpPr/>
          <p:nvPr/>
        </p:nvSpPr>
        <p:spPr>
          <a:xfrm rot="14505872">
            <a:off x="2638140" y="4003520"/>
            <a:ext cx="537018" cy="611080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Down Arrow 20"/>
          <p:cNvSpPr/>
          <p:nvPr/>
        </p:nvSpPr>
        <p:spPr>
          <a:xfrm rot="2566148">
            <a:off x="5709449" y="1416696"/>
            <a:ext cx="537018" cy="1317175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Down Arrow 21"/>
          <p:cNvSpPr/>
          <p:nvPr/>
        </p:nvSpPr>
        <p:spPr>
          <a:xfrm rot="3834870">
            <a:off x="5977793" y="2992985"/>
            <a:ext cx="537018" cy="531262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Down Arrow 22"/>
          <p:cNvSpPr/>
          <p:nvPr/>
        </p:nvSpPr>
        <p:spPr>
          <a:xfrm rot="7272135">
            <a:off x="5915994" y="3927708"/>
            <a:ext cx="537018" cy="531262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Down Arrow 23"/>
          <p:cNvSpPr/>
          <p:nvPr/>
        </p:nvSpPr>
        <p:spPr>
          <a:xfrm rot="7385524">
            <a:off x="5854004" y="4490589"/>
            <a:ext cx="537018" cy="129946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74" y="3597829"/>
            <a:ext cx="2257582" cy="150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48242" y="4412642"/>
            <a:ext cx="1802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CIDADE</a:t>
            </a:r>
          </a:p>
          <a:p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VIZINHANÇA</a:t>
            </a:r>
            <a:endParaRPr lang="pt-B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46974" y="2854152"/>
            <a:ext cx="2218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LUGAR/ TERRITÓRIO</a:t>
            </a:r>
            <a:endParaRPr lang="pt-B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0745" y="2562811"/>
            <a:ext cx="2111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MEIOAMBIENTE</a:t>
            </a:r>
          </a:p>
          <a:p>
            <a:endParaRPr lang="pt-BR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6604" y="1924106"/>
            <a:ext cx="2376002" cy="9772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ctangle 31"/>
          <p:cNvSpPr/>
          <p:nvPr/>
        </p:nvSpPr>
        <p:spPr>
          <a:xfrm>
            <a:off x="351554" y="3477066"/>
            <a:ext cx="2376002" cy="9772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ctangle 32"/>
          <p:cNvSpPr/>
          <p:nvPr/>
        </p:nvSpPr>
        <p:spPr>
          <a:xfrm>
            <a:off x="446165" y="5016115"/>
            <a:ext cx="2376002" cy="9772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ctangle 33"/>
          <p:cNvSpPr/>
          <p:nvPr/>
        </p:nvSpPr>
        <p:spPr>
          <a:xfrm>
            <a:off x="6417666" y="5064979"/>
            <a:ext cx="2376002" cy="9772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ctangle 34"/>
          <p:cNvSpPr/>
          <p:nvPr/>
        </p:nvSpPr>
        <p:spPr>
          <a:xfrm>
            <a:off x="6442922" y="3600652"/>
            <a:ext cx="2376002" cy="9772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ctangle 35"/>
          <p:cNvSpPr/>
          <p:nvPr/>
        </p:nvSpPr>
        <p:spPr>
          <a:xfrm>
            <a:off x="6454257" y="1880866"/>
            <a:ext cx="2376002" cy="9772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211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1607" y="5355698"/>
            <a:ext cx="2257578" cy="288032"/>
          </a:xfrm>
          <a:prstGeom prst="rec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531607" y="1381695"/>
            <a:ext cx="2257578" cy="288032"/>
          </a:xfrm>
          <a:prstGeom prst="rec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373612" y="850049"/>
            <a:ext cx="5184576" cy="29732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1"/>
          <p:cNvSpPr txBox="1"/>
          <p:nvPr/>
        </p:nvSpPr>
        <p:spPr>
          <a:xfrm>
            <a:off x="977280" y="11663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Fraternidade e Políticas Públicas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1606" y="796339"/>
            <a:ext cx="861239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que vamos identificar em nossas vizinhanças?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Conflitos existentes nos mais diversos aspectos.:</a:t>
            </a:r>
          </a:p>
          <a:p>
            <a:pPr marL="342900" indent="-342900">
              <a:buFont typeface="+mj-lt"/>
              <a:buAutoNum type="arabicPeriod"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Físico-Territoriais:                                            Igrejas</a:t>
            </a:r>
          </a:p>
          <a:p>
            <a:pPr marL="809625" indent="85725">
              <a:buFont typeface="Arial" pitchFamily="34" charset="0"/>
              <a:buChar char="•"/>
            </a:pPr>
            <a:r>
              <a:rPr lang="pt-BR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Equipamentos Urbanos-Edificações     Hospitais/Postos Saúde</a:t>
            </a:r>
          </a:p>
          <a:p>
            <a:pPr marL="809625"/>
            <a:r>
              <a:rPr lang="pt-BR" sz="1200" b="1" dirty="0" smtClean="0">
                <a:latin typeface="Times New Roman" pitchFamily="18" charset="0"/>
                <a:cs typeface="Times New Roman" pitchFamily="18" charset="0"/>
              </a:rPr>
              <a:t>         Institucionais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pt-BR" sz="1200" b="1" dirty="0" smtClean="0">
                <a:latin typeface="Times New Roman" pitchFamily="18" charset="0"/>
                <a:cs typeface="Times New Roman" pitchFamily="18" charset="0"/>
              </a:rPr>
              <a:t>Patrimônio Cultural                             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Escolas</a:t>
            </a:r>
          </a:p>
          <a:p>
            <a:pPr marL="809625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Bibliotecas/Teatros</a:t>
            </a:r>
          </a:p>
          <a:p>
            <a:pPr marL="809625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					  Prefeituras/ Bancos</a:t>
            </a:r>
          </a:p>
          <a:p>
            <a:pPr marL="809625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Fórum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/ MP/Delegacias</a:t>
            </a:r>
          </a:p>
          <a:p>
            <a:pPr marL="809625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marL="1095375" indent="-285750">
              <a:buFont typeface="Arial" pitchFamily="34" charset="0"/>
              <a:buChar char="•"/>
            </a:pPr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marL="1095375" indent="-285750">
              <a:buFont typeface="Arial" pitchFamily="34" charset="0"/>
              <a:buChar char="•"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Mobilidade/Acessibilidade     Sistema Viário/Ruas/Calçadas /Iluminação                                                             </a:t>
            </a:r>
          </a:p>
          <a:p>
            <a:pPr marL="809625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Estradas Vicinais</a:t>
            </a:r>
          </a:p>
          <a:p>
            <a:pPr marL="809625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marL="1095375" indent="-285750">
              <a:buFont typeface="Arial" pitchFamily="34" charset="0"/>
              <a:buChar char="•"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Meio Ambiente   </a:t>
            </a:r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Áreas Verdes/Praças/Paisagismo/Rios/Encostas/Tratamento        		 Lixo/ Manguezais/ Tratamento Águas e Esgotos</a:t>
            </a:r>
          </a:p>
          <a:p>
            <a:pPr marL="1095375" indent="-285750">
              <a:buFont typeface="Arial" pitchFamily="34" charset="0"/>
              <a:buChar char="•"/>
            </a:pPr>
            <a:endParaRPr lang="pt-BR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95375" indent="-285750">
              <a:buFont typeface="Arial" pitchFamily="34" charset="0"/>
              <a:buChar char="•"/>
            </a:pPr>
            <a:endParaRPr lang="pt-BR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Sociais</a:t>
            </a:r>
          </a:p>
          <a:p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pPr marL="806450">
              <a:buFont typeface="Arial" pitchFamily="34" charset="0"/>
              <a:buChar char="•"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	 Moradores de Rua/Sem-Tetos/ Comércio Informal-Ambulantes/ Loteamentos ilegais/ Casas e Bairros sem estruturas/Excluídos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5093441" y="1443543"/>
            <a:ext cx="216024" cy="1584176"/>
          </a:xfrm>
          <a:prstGeom prst="leftBrac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Left Brace 4"/>
          <p:cNvSpPr/>
          <p:nvPr/>
        </p:nvSpPr>
        <p:spPr>
          <a:xfrm>
            <a:off x="4373361" y="3497358"/>
            <a:ext cx="144016" cy="576064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Left Brace 5"/>
          <p:cNvSpPr/>
          <p:nvPr/>
        </p:nvSpPr>
        <p:spPr>
          <a:xfrm>
            <a:off x="3223311" y="4291334"/>
            <a:ext cx="144016" cy="576064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508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6644" y="1242626"/>
            <a:ext cx="8263535" cy="8640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angle 5"/>
          <p:cNvSpPr/>
          <p:nvPr/>
        </p:nvSpPr>
        <p:spPr>
          <a:xfrm>
            <a:off x="358024" y="2276872"/>
            <a:ext cx="8263535" cy="538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Box 3"/>
          <p:cNvSpPr txBox="1"/>
          <p:nvPr/>
        </p:nvSpPr>
        <p:spPr>
          <a:xfrm>
            <a:off x="325969" y="1242626"/>
            <a:ext cx="82635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Equipes nas Paróquias e Comunidades irão aos locais nas vizinhanças da Igreja da Comunidade e registrarão informações do que existe.</a:t>
            </a:r>
          </a:p>
          <a:p>
            <a:pPr marL="285750" indent="-285750">
              <a:buFont typeface="Arial" pitchFamily="34" charset="0"/>
              <a:buChar char="•"/>
            </a:pPr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EQUIPES: membros das Pastorais Paroquiais formarão as equipes.</a:t>
            </a:r>
          </a:p>
          <a:p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7280" y="11663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Fraternidade e Políticas Públicas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0913" y="867424"/>
            <a:ext cx="5184576" cy="29732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Como vamos levantar as  informações?</a:t>
            </a:r>
            <a:endParaRPr lang="pt-B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57834"/>
              </p:ext>
            </p:extLst>
          </p:nvPr>
        </p:nvGraphicFramePr>
        <p:xfrm>
          <a:off x="2952268" y="2727504"/>
          <a:ext cx="2048123" cy="4052202"/>
        </p:xfrm>
        <a:graphic>
          <a:graphicData uri="http://schemas.openxmlformats.org/drawingml/2006/table">
            <a:tbl>
              <a:tblPr/>
              <a:tblGrid>
                <a:gridCol w="2048123"/>
              </a:tblGrid>
              <a:tr h="256543">
                <a:tc>
                  <a:txBody>
                    <a:bodyPr/>
                    <a:lstStyle/>
                    <a:p>
                      <a:pPr fontAlgn="t"/>
                      <a:r>
                        <a:rPr lang="pt-BR" sz="1300" b="1" dirty="0">
                          <a:effectLst/>
                        </a:rPr>
                        <a:t>Pastoral da Catequese</a:t>
                      </a:r>
                      <a:endParaRPr lang="pt-BR" sz="1300" dirty="0">
                        <a:effectLst/>
                      </a:endParaRPr>
                    </a:p>
                  </a:txBody>
                  <a:tcPr marL="55465" marR="55465" marT="55465" marB="5546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7833">
                <a:tc>
                  <a:txBody>
                    <a:bodyPr/>
                    <a:lstStyle/>
                    <a:p>
                      <a:pPr fontAlgn="t"/>
                      <a:r>
                        <a:rPr lang="pt-BR" sz="1300" b="1" dirty="0">
                          <a:effectLst/>
                        </a:rPr>
                        <a:t>Pastoral da Liturgia</a:t>
                      </a:r>
                      <a:endParaRPr lang="pt-BR" sz="1300" dirty="0">
                        <a:effectLst/>
                      </a:endParaRPr>
                    </a:p>
                  </a:txBody>
                  <a:tcPr marL="55465" marR="55465" marT="55465" marB="5546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7833">
                <a:tc>
                  <a:txBody>
                    <a:bodyPr/>
                    <a:lstStyle/>
                    <a:p>
                      <a:pPr fontAlgn="t"/>
                      <a:r>
                        <a:rPr lang="pt-BR" sz="1300" b="1" dirty="0">
                          <a:effectLst/>
                        </a:rPr>
                        <a:t>Pastoral da Criança</a:t>
                      </a:r>
                      <a:endParaRPr lang="pt-BR" sz="1300" dirty="0">
                        <a:effectLst/>
                      </a:endParaRPr>
                    </a:p>
                  </a:txBody>
                  <a:tcPr marL="55465" marR="55465" marT="55465" marB="5546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3584">
                <a:tc>
                  <a:txBody>
                    <a:bodyPr/>
                    <a:lstStyle/>
                    <a:p>
                      <a:pPr fontAlgn="t"/>
                      <a:r>
                        <a:rPr lang="pt-BR" sz="1300" b="1" dirty="0">
                          <a:effectLst/>
                        </a:rPr>
                        <a:t>Pastoral da </a:t>
                      </a:r>
                      <a:r>
                        <a:rPr lang="pt-BR" sz="1300" b="1" dirty="0" smtClean="0">
                          <a:effectLst/>
                        </a:rPr>
                        <a:t>Saúde</a:t>
                      </a:r>
                    </a:p>
                  </a:txBody>
                  <a:tcPr marL="55465" marR="55465" marT="55465" marB="5546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7833">
                <a:tc>
                  <a:txBody>
                    <a:bodyPr/>
                    <a:lstStyle/>
                    <a:p>
                      <a:pPr fontAlgn="t"/>
                      <a:r>
                        <a:rPr lang="pt-BR" sz="1300" b="1" dirty="0">
                          <a:effectLst/>
                        </a:rPr>
                        <a:t>Pastoral da Ecologia</a:t>
                      </a:r>
                      <a:endParaRPr lang="pt-BR" sz="1300" dirty="0">
                        <a:effectLst/>
                      </a:endParaRPr>
                    </a:p>
                  </a:txBody>
                  <a:tcPr marL="55465" marR="55465" marT="55465" marB="5546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7833">
                <a:tc>
                  <a:txBody>
                    <a:bodyPr/>
                    <a:lstStyle/>
                    <a:p>
                      <a:pPr fontAlgn="t"/>
                      <a:r>
                        <a:rPr lang="pt-BR" sz="1300" b="1" dirty="0">
                          <a:effectLst/>
                        </a:rPr>
                        <a:t>Pastoral do Menor</a:t>
                      </a:r>
                      <a:endParaRPr lang="pt-BR" sz="1300" dirty="0">
                        <a:effectLst/>
                      </a:endParaRPr>
                    </a:p>
                  </a:txBody>
                  <a:tcPr marL="55465" marR="55465" marT="55465" marB="5546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7833">
                <a:tc>
                  <a:txBody>
                    <a:bodyPr/>
                    <a:lstStyle/>
                    <a:p>
                      <a:pPr fontAlgn="t"/>
                      <a:r>
                        <a:rPr lang="pt-BR" sz="1300" b="1" dirty="0">
                          <a:effectLst/>
                        </a:rPr>
                        <a:t>Pastoral Carcerária</a:t>
                      </a:r>
                      <a:endParaRPr lang="pt-BR" sz="1300" dirty="0">
                        <a:effectLst/>
                      </a:endParaRPr>
                    </a:p>
                  </a:txBody>
                  <a:tcPr marL="55465" marR="55465" marT="55465" marB="5546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3584">
                <a:tc>
                  <a:txBody>
                    <a:bodyPr/>
                    <a:lstStyle/>
                    <a:p>
                      <a:pPr fontAlgn="t"/>
                      <a:r>
                        <a:rPr lang="pt-BR" sz="1300" b="1" dirty="0">
                          <a:effectLst/>
                        </a:rPr>
                        <a:t>Pastoral Familiar</a:t>
                      </a:r>
                      <a:endParaRPr lang="pt-BR" sz="1300" dirty="0">
                        <a:effectLst/>
                      </a:endParaRPr>
                    </a:p>
                  </a:txBody>
                  <a:tcPr marL="55465" marR="55465" marT="55465" marB="5546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3584">
                <a:tc>
                  <a:txBody>
                    <a:bodyPr/>
                    <a:lstStyle/>
                    <a:p>
                      <a:pPr fontAlgn="t"/>
                      <a:r>
                        <a:rPr lang="pt-BR" sz="1300" b="1" dirty="0">
                          <a:effectLst/>
                        </a:rPr>
                        <a:t>Pastoral da Juventude</a:t>
                      </a:r>
                      <a:endParaRPr lang="pt-BR" sz="1300" dirty="0">
                        <a:effectLst/>
                      </a:endParaRPr>
                    </a:p>
                  </a:txBody>
                  <a:tcPr marL="55465" marR="55465" marT="55465" marB="5546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7833">
                <a:tc>
                  <a:txBody>
                    <a:bodyPr/>
                    <a:lstStyle/>
                    <a:p>
                      <a:pPr fontAlgn="t"/>
                      <a:r>
                        <a:rPr lang="pt-BR" sz="1300" b="1" dirty="0">
                          <a:effectLst/>
                        </a:rPr>
                        <a:t>Pastoral da Sobriedade</a:t>
                      </a:r>
                      <a:endParaRPr lang="pt-BR" sz="1300" dirty="0">
                        <a:effectLst/>
                      </a:endParaRPr>
                    </a:p>
                  </a:txBody>
                  <a:tcPr marL="55465" marR="55465" marT="55465" marB="5546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7833">
                <a:tc>
                  <a:txBody>
                    <a:bodyPr/>
                    <a:lstStyle/>
                    <a:p>
                      <a:pPr fontAlgn="t"/>
                      <a:r>
                        <a:rPr lang="pt-BR" sz="1300" b="1" dirty="0">
                          <a:effectLst/>
                        </a:rPr>
                        <a:t>Pastoral da Comunicação</a:t>
                      </a:r>
                      <a:endParaRPr lang="pt-BR" sz="1300" dirty="0">
                        <a:effectLst/>
                      </a:endParaRPr>
                    </a:p>
                  </a:txBody>
                  <a:tcPr marL="55465" marR="55465" marT="55465" marB="5546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7833">
                <a:tc>
                  <a:txBody>
                    <a:bodyPr/>
                    <a:lstStyle/>
                    <a:p>
                      <a:pPr fontAlgn="t"/>
                      <a:r>
                        <a:rPr lang="pt-BR" sz="1300" b="1" dirty="0">
                          <a:effectLst/>
                        </a:rPr>
                        <a:t>Pastoral do Dízimo</a:t>
                      </a:r>
                      <a:endParaRPr lang="pt-BR" sz="1300" dirty="0">
                        <a:effectLst/>
                      </a:endParaRPr>
                    </a:p>
                  </a:txBody>
                  <a:tcPr marL="55465" marR="55465" marT="55465" marB="5546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2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05172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213" y="769186"/>
            <a:ext cx="7313090" cy="630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534758" y="3863008"/>
            <a:ext cx="1246934" cy="1296144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extBox 2"/>
          <p:cNvSpPr txBox="1"/>
          <p:nvPr/>
        </p:nvSpPr>
        <p:spPr>
          <a:xfrm>
            <a:off x="233772" y="-34629"/>
            <a:ext cx="8910228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atin typeface="Times New Roman" pitchFamily="18" charset="0"/>
                <a:cs typeface="Times New Roman" pitchFamily="18" charset="0"/>
              </a:rPr>
              <a:t>COMUNIDADE  URBANA-Paróquias</a:t>
            </a:r>
            <a:endParaRPr lang="pt-B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1" y="980728"/>
            <a:ext cx="18705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smtClean="0">
                <a:latin typeface="Times New Roman" pitchFamily="18" charset="0"/>
                <a:cs typeface="Times New Roman" pitchFamily="18" charset="0"/>
              </a:rPr>
              <a:t>1.Localização</a:t>
            </a:r>
          </a:p>
          <a:p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Igreja da Comunidade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indent="-88900" algn="just">
              <a:buFont typeface="Arial" pitchFamily="34" charset="0"/>
              <a:buChar char="•"/>
            </a:pP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Vizinhança (</a:t>
            </a:r>
            <a:r>
              <a:rPr lang="pt-BR" sz="1000" dirty="0" smtClean="0">
                <a:latin typeface="Times New Roman" pitchFamily="18" charset="0"/>
                <a:cs typeface="Times New Roman" pitchFamily="18" charset="0"/>
              </a:rPr>
              <a:t>Entorno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) da Igreja da Comunidade</a:t>
            </a:r>
          </a:p>
          <a:p>
            <a:endParaRPr lang="pt-B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0343" y="629151"/>
            <a:ext cx="9144000" cy="1320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Oval 3"/>
          <p:cNvSpPr/>
          <p:nvPr/>
        </p:nvSpPr>
        <p:spPr>
          <a:xfrm>
            <a:off x="2055943" y="799421"/>
            <a:ext cx="6966076" cy="5936061"/>
          </a:xfrm>
          <a:prstGeom prst="ellipse">
            <a:avLst/>
          </a:prstGeom>
          <a:solidFill>
            <a:schemeClr val="bg1">
              <a:lumMod val="75000"/>
              <a:alpha val="3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5652120" y="4019441"/>
            <a:ext cx="4809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Igreja da Comunidade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9832" y="2505828"/>
            <a:ext cx="6707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Vizinhança da Igreja da Comunidade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09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05172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Equipamentos Urbanos-Edificações</a:t>
            </a:r>
          </a:p>
          <a:p>
            <a:pPr algn="ctr"/>
            <a:r>
              <a:rPr lang="pt-BR" sz="1200" b="1" dirty="0" smtClean="0">
                <a:latin typeface="Times New Roman" pitchFamily="18" charset="0"/>
                <a:cs typeface="Times New Roman" pitchFamily="18" charset="0"/>
              </a:rPr>
              <a:t>Institucionais</a:t>
            </a:r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BR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33772" y="-25206"/>
            <a:ext cx="8910228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atin typeface="Times New Roman" pitchFamily="18" charset="0"/>
                <a:cs typeface="Times New Roman" pitchFamily="18" charset="0"/>
              </a:rPr>
              <a:t>COMUNIDADE  URBANA-Paróquias</a:t>
            </a:r>
            <a:endParaRPr lang="pt-B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75885"/>
            <a:ext cx="9144000" cy="1320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1916832"/>
            <a:ext cx="6753225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67387" y="2277907"/>
            <a:ext cx="1972965" cy="1367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6"/>
          <p:cNvSpPr txBox="1"/>
          <p:nvPr/>
        </p:nvSpPr>
        <p:spPr>
          <a:xfrm>
            <a:off x="6444208" y="3267634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Igreja Católica</a:t>
            </a:r>
            <a:endParaRPr lang="pt-BR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439054" y="3013880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Prefeitura</a:t>
            </a:r>
            <a:endParaRPr lang="pt-BR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450342" y="2859991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Escola</a:t>
            </a:r>
            <a:endParaRPr lang="pt-BR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450342" y="2667385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Fórum</a:t>
            </a:r>
            <a:endParaRPr lang="pt-BR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450342" y="2513496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Edifício Histórico</a:t>
            </a:r>
            <a:endParaRPr lang="pt-BR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459506" y="2300070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Hospital</a:t>
            </a:r>
            <a:endParaRPr lang="pt-BR" sz="1400" dirty="0"/>
          </a:p>
        </p:txBody>
      </p:sp>
      <p:sp>
        <p:nvSpPr>
          <p:cNvPr id="16" name="Rectangle 15"/>
          <p:cNvSpPr/>
          <p:nvPr/>
        </p:nvSpPr>
        <p:spPr>
          <a:xfrm rot="20692918">
            <a:off x="6446513" y="4052042"/>
            <a:ext cx="216024" cy="21602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ctangle 18"/>
          <p:cNvSpPr/>
          <p:nvPr/>
        </p:nvSpPr>
        <p:spPr>
          <a:xfrm rot="20692918">
            <a:off x="5314057" y="4211225"/>
            <a:ext cx="216024" cy="3235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ctangle 19"/>
          <p:cNvSpPr/>
          <p:nvPr/>
        </p:nvSpPr>
        <p:spPr>
          <a:xfrm rot="20692918">
            <a:off x="4882186" y="4140107"/>
            <a:ext cx="310551" cy="47601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ctangle 20"/>
          <p:cNvSpPr/>
          <p:nvPr/>
        </p:nvSpPr>
        <p:spPr>
          <a:xfrm rot="20692918">
            <a:off x="5772558" y="4039333"/>
            <a:ext cx="216024" cy="36373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ctangle 21"/>
          <p:cNvSpPr/>
          <p:nvPr/>
        </p:nvSpPr>
        <p:spPr>
          <a:xfrm rot="20777775">
            <a:off x="6592699" y="4371798"/>
            <a:ext cx="358450" cy="3428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ctangle 22"/>
          <p:cNvSpPr/>
          <p:nvPr/>
        </p:nvSpPr>
        <p:spPr>
          <a:xfrm rot="20777775">
            <a:off x="5700610" y="4564403"/>
            <a:ext cx="410008" cy="3428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ctangle 23"/>
          <p:cNvSpPr/>
          <p:nvPr/>
        </p:nvSpPr>
        <p:spPr>
          <a:xfrm rot="20777775">
            <a:off x="3186441" y="5072687"/>
            <a:ext cx="960630" cy="3428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ctangle 24"/>
          <p:cNvSpPr/>
          <p:nvPr/>
        </p:nvSpPr>
        <p:spPr>
          <a:xfrm rot="20692918">
            <a:off x="5407407" y="4641217"/>
            <a:ext cx="270417" cy="3466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ctangle 25"/>
          <p:cNvSpPr/>
          <p:nvPr/>
        </p:nvSpPr>
        <p:spPr>
          <a:xfrm rot="20692918">
            <a:off x="6235204" y="4433672"/>
            <a:ext cx="342428" cy="32359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ctangle 26"/>
          <p:cNvSpPr/>
          <p:nvPr/>
        </p:nvSpPr>
        <p:spPr>
          <a:xfrm rot="20777775">
            <a:off x="6747283" y="3884622"/>
            <a:ext cx="770439" cy="2560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ctangle 27"/>
          <p:cNvSpPr/>
          <p:nvPr/>
        </p:nvSpPr>
        <p:spPr>
          <a:xfrm rot="20777775">
            <a:off x="6723148" y="3840170"/>
            <a:ext cx="404258" cy="33166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ctangle 28"/>
          <p:cNvSpPr/>
          <p:nvPr/>
        </p:nvSpPr>
        <p:spPr>
          <a:xfrm rot="20777775">
            <a:off x="4199721" y="4409752"/>
            <a:ext cx="564149" cy="3428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ctangle 29"/>
          <p:cNvSpPr/>
          <p:nvPr/>
        </p:nvSpPr>
        <p:spPr>
          <a:xfrm rot="20777775">
            <a:off x="3387281" y="4651294"/>
            <a:ext cx="683062" cy="2708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ctangle 16"/>
          <p:cNvSpPr/>
          <p:nvPr/>
        </p:nvSpPr>
        <p:spPr>
          <a:xfrm>
            <a:off x="2211416" y="1208946"/>
            <a:ext cx="5751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Equipamentos Urbanos-Edificações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33211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222" y="1806251"/>
            <a:ext cx="6238875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205172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Equipamentos </a:t>
            </a:r>
            <a:r>
              <a:rPr lang="pt-BR" sz="1600" b="1" dirty="0">
                <a:latin typeface="Times New Roman" pitchFamily="18" charset="0"/>
                <a:cs typeface="Times New Roman" pitchFamily="18" charset="0"/>
              </a:rPr>
              <a:t>Urbanos-Edificações</a:t>
            </a:r>
          </a:p>
          <a:p>
            <a:pPr algn="ctr"/>
            <a:r>
              <a:rPr lang="pt-BR" sz="1200" b="1" dirty="0" smtClean="0">
                <a:latin typeface="Times New Roman" pitchFamily="18" charset="0"/>
                <a:cs typeface="Times New Roman" pitchFamily="18" charset="0"/>
              </a:rPr>
              <a:t>Patrimônio Cultural</a:t>
            </a:r>
            <a:endParaRPr lang="pt-BR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33772" y="-25206"/>
            <a:ext cx="8910228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atin typeface="Times New Roman" pitchFamily="18" charset="0"/>
                <a:cs typeface="Times New Roman" pitchFamily="18" charset="0"/>
              </a:rPr>
              <a:t>COMUNIDADE  URBANA-Paróquias</a:t>
            </a:r>
            <a:endParaRPr lang="pt-B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75885"/>
            <a:ext cx="9144000" cy="1320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ctangle 1"/>
          <p:cNvSpPr/>
          <p:nvPr/>
        </p:nvSpPr>
        <p:spPr>
          <a:xfrm>
            <a:off x="5508104" y="5589240"/>
            <a:ext cx="22322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922" y="5282733"/>
            <a:ext cx="36861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08104" y="5436621"/>
            <a:ext cx="2232248" cy="656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6166897" y="5551218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Edificação Tombada</a:t>
            </a:r>
            <a:endParaRPr lang="pt-BR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175190" y="5718593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Edificação Cultural</a:t>
            </a:r>
            <a:endParaRPr lang="pt-BR" sz="1400" dirty="0"/>
          </a:p>
        </p:txBody>
      </p:sp>
      <p:sp>
        <p:nvSpPr>
          <p:cNvPr id="15" name="Rectangle 14"/>
          <p:cNvSpPr/>
          <p:nvPr/>
        </p:nvSpPr>
        <p:spPr>
          <a:xfrm>
            <a:off x="2211416" y="1208946"/>
            <a:ext cx="5751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Equipamentos Urbanos-Edificações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47752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398</Words>
  <Application>Microsoft Office PowerPoint</Application>
  <PresentationFormat>On-screen Show (4:3)</PresentationFormat>
  <Paragraphs>139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Usuário do Windows</dc:creator>
  <cp:lastModifiedBy>Usuário do Windows</cp:lastModifiedBy>
  <cp:revision>146</cp:revision>
  <dcterms:created xsi:type="dcterms:W3CDTF">2019-03-11T14:07:42Z</dcterms:created>
  <dcterms:modified xsi:type="dcterms:W3CDTF">2019-03-30T04:27:48Z</dcterms:modified>
</cp:coreProperties>
</file>